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56" r:id="rId3"/>
    <p:sldId id="257" r:id="rId4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8288000" cy="10287000"/>
  <p:notesSz cx="6858000" cy="9144000"/>
  <p:embeddedFontLst>
    <p:embeddedFont>
      <p:font typeface="Times New Roman Bold" panose="02030802070405020303"/>
      <p:bold r:id="rId17"/>
    </p:embeddedFont>
    <p:embeddedFont>
      <p:font typeface="Times New Roman Bold Italics" panose="02030802070405090303"/>
      <p:boldItalic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 showGuides="1">
      <p:cViewPr varScale="1">
        <p:scale>
          <a:sx n="48" d="100"/>
          <a:sy n="48" d="100"/>
        </p:scale>
        <p:origin x="828" y="3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5.jpeg"/><Relationship Id="rId3" Type="http://schemas.openxmlformats.org/officeDocument/2006/relationships/image" Target="../media/image3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78922" y="1900169"/>
            <a:ext cx="16080378" cy="10296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40"/>
              </a:lnSpc>
            </a:pPr>
            <a:r>
              <a:rPr lang="en-US" sz="3000" b="1">
                <a:solidFill>
                  <a:srgbClr val="1F497D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SYNOPSIS Presentation </a:t>
            </a:r>
            <a:endParaRPr lang="en-US" sz="3000" b="1">
              <a:solidFill>
                <a:srgbClr val="1F497D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  <a:p>
            <a:pPr algn="ctr">
              <a:lnSpc>
                <a:spcPts val="4140"/>
              </a:lnSpc>
            </a:pPr>
            <a:r>
              <a:rPr lang="en-US" sz="3000" b="1">
                <a:solidFill>
                  <a:srgbClr val="1F497D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on</a:t>
            </a:r>
            <a:endParaRPr lang="en-US" sz="3000" b="1">
              <a:solidFill>
                <a:srgbClr val="1F497D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  <a:p>
            <a:pPr algn="ctr">
              <a:lnSpc>
                <a:spcPts val="4965"/>
              </a:lnSpc>
            </a:pPr>
            <a:r>
              <a:rPr lang="en-US" sz="3600" b="1">
                <a:solidFill>
                  <a:srgbClr val="1F497D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DOCMEET</a:t>
            </a:r>
            <a:endParaRPr lang="en-US" sz="3600" b="1">
              <a:solidFill>
                <a:srgbClr val="1F497D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  <a:p>
            <a:pPr algn="l">
              <a:lnSpc>
                <a:spcPts val="4140"/>
              </a:lnSpc>
            </a:pPr>
            <a:endParaRPr lang="en-US" sz="3600" b="1">
              <a:solidFill>
                <a:srgbClr val="1F497D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  <a:p>
            <a:pPr algn="ctr">
              <a:lnSpc>
                <a:spcPts val="5400"/>
              </a:lnSpc>
            </a:pPr>
            <a:r>
              <a:rPr lang="en-US" sz="3000" b="1">
                <a:solidFill>
                  <a:srgbClr val="1F497D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by</a:t>
            </a:r>
            <a:endParaRPr lang="en-US" sz="3000" b="1">
              <a:solidFill>
                <a:srgbClr val="1F497D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  <a:p>
            <a:pPr algn="ctr">
              <a:lnSpc>
                <a:spcPts val="4140"/>
              </a:lnSpc>
            </a:pPr>
            <a:r>
              <a:rPr lang="en-US" sz="3000">
                <a:solidFill>
                  <a:srgbClr val="1F497D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Anup Kumar Mahto 202410116100038</a:t>
            </a:r>
            <a:endParaRPr lang="en-US" sz="3000">
              <a:solidFill>
                <a:srgbClr val="1F497D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>
              <a:lnSpc>
                <a:spcPts val="4140"/>
              </a:lnSpc>
            </a:pPr>
            <a:r>
              <a:rPr lang="en-US" sz="3000">
                <a:solidFill>
                  <a:srgbClr val="1F497D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Ashwini Kumar Katiyar 202410116100044</a:t>
            </a:r>
            <a:endParaRPr lang="en-US" sz="3000">
              <a:solidFill>
                <a:srgbClr val="1F497D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>
              <a:lnSpc>
                <a:spcPts val="4140"/>
              </a:lnSpc>
            </a:pPr>
            <a:r>
              <a:rPr lang="en-US" sz="3000">
                <a:solidFill>
                  <a:srgbClr val="1F497D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Anubhav Vaish 202410116100037</a:t>
            </a:r>
            <a:endParaRPr lang="en-US" sz="3000">
              <a:solidFill>
                <a:srgbClr val="1F497D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>
              <a:lnSpc>
                <a:spcPts val="4140"/>
              </a:lnSpc>
            </a:pPr>
            <a:r>
              <a:rPr lang="en-US" sz="3000">
                <a:solidFill>
                  <a:srgbClr val="1F497D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Anshu Nishad 202410116100033</a:t>
            </a:r>
            <a:endParaRPr lang="en-US" sz="3000">
              <a:solidFill>
                <a:srgbClr val="1F497D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>
              <a:lnSpc>
                <a:spcPts val="4140"/>
              </a:lnSpc>
            </a:pPr>
            <a:r>
              <a:rPr lang="en-US" sz="3000" b="1">
                <a:solidFill>
                  <a:srgbClr val="1F497D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 Session:2025-2026 (III Semester)</a:t>
            </a:r>
            <a:r>
              <a:rPr lang="en-US" sz="3000">
                <a:solidFill>
                  <a:srgbClr val="1F497D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  </a:t>
            </a:r>
            <a:endParaRPr lang="en-US" sz="3000">
              <a:solidFill>
                <a:srgbClr val="1F497D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>
              <a:lnSpc>
                <a:spcPts val="4140"/>
              </a:lnSpc>
            </a:pPr>
            <a:r>
              <a:rPr lang="en-US" sz="3000">
                <a:solidFill>
                  <a:srgbClr val="1F497D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Under the supervision of </a:t>
            </a:r>
            <a:endParaRPr lang="en-US" sz="3000">
              <a:solidFill>
                <a:srgbClr val="1F497D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algn="ctr">
              <a:lnSpc>
                <a:spcPts val="4140"/>
              </a:lnSpc>
            </a:pPr>
            <a:r>
              <a:rPr lang="en-US" sz="3000" b="1">
                <a:solidFill>
                  <a:srgbClr val="1F497D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  Dr.  Vipin Kumar</a:t>
            </a:r>
            <a:endParaRPr lang="en-US" sz="3000" b="1">
              <a:solidFill>
                <a:srgbClr val="1F497D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  <a:p>
            <a:pPr algn="ctr">
              <a:lnSpc>
                <a:spcPts val="4140"/>
              </a:lnSpc>
            </a:pPr>
            <a:r>
              <a:rPr lang="en-US" sz="3000" b="1">
                <a:solidFill>
                  <a:srgbClr val="1F497D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Department Of Computer Applications</a:t>
            </a:r>
            <a:endParaRPr lang="en-US" sz="3000" b="1">
              <a:solidFill>
                <a:srgbClr val="1F497D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  <a:p>
            <a:pPr algn="ctr">
              <a:lnSpc>
                <a:spcPts val="4140"/>
              </a:lnSpc>
            </a:pPr>
            <a:r>
              <a:rPr lang="en-US" sz="3000" b="1">
                <a:solidFill>
                  <a:srgbClr val="1F497D"/>
                </a:solidFill>
                <a:latin typeface="Times New Roman Bold" panose="02030802070405020303"/>
                <a:ea typeface="Times New Roman Bold" panose="02030802070405020303"/>
                <a:cs typeface="Times New Roman Bold" panose="02030802070405020303"/>
                <a:sym typeface="Times New Roman Bold" panose="02030802070405020303"/>
              </a:rPr>
              <a:t>KIET GROUP OF INSTITUTIONS, DELHI-NCR, GHAZIABAD-201206</a:t>
            </a:r>
            <a:endParaRPr lang="en-US" sz="3000" b="1">
              <a:solidFill>
                <a:srgbClr val="1F497D"/>
              </a:solidFill>
              <a:latin typeface="Times New Roman Bold" panose="02030802070405020303"/>
              <a:ea typeface="Times New Roman Bold" panose="02030802070405020303"/>
              <a:cs typeface="Times New Roman Bold" panose="02030802070405020303"/>
              <a:sym typeface="Times New Roman Bold" panose="02030802070405020303"/>
            </a:endParaRPr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530950" y="641269"/>
            <a:ext cx="4964225" cy="1373200"/>
            <a:chOff x="0" y="0"/>
            <a:chExt cx="6618967" cy="1830933"/>
          </a:xfrm>
        </p:grpSpPr>
        <p:sp>
          <p:nvSpPr>
            <p:cNvPr id="4" name="Freeform 4" descr="A close-up of a logo  AI-generated content may be incorrect."/>
            <p:cNvSpPr/>
            <p:nvPr/>
          </p:nvSpPr>
          <p:spPr>
            <a:xfrm>
              <a:off x="0" y="0"/>
              <a:ext cx="6618986" cy="1830959"/>
            </a:xfrm>
            <a:custGeom>
              <a:avLst/>
              <a:gdLst/>
              <a:ahLst/>
              <a:cxnLst/>
              <a:rect l="l" t="t" r="r" b="b"/>
              <a:pathLst>
                <a:path w="6618986" h="1830959">
                  <a:moveTo>
                    <a:pt x="0" y="0"/>
                  </a:moveTo>
                  <a:lnTo>
                    <a:pt x="6618986" y="0"/>
                  </a:lnTo>
                  <a:lnTo>
                    <a:pt x="6618986" y="1830959"/>
                  </a:lnTo>
                  <a:lnTo>
                    <a:pt x="0" y="18309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 t="-13" b="-11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9A9DF">
                <a:alpha val="90196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18288000" cy="3740200"/>
            <a:chOff x="0" y="0"/>
            <a:chExt cx="24384000" cy="4986933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24384000" cy="4986909"/>
            </a:xfrm>
            <a:custGeom>
              <a:avLst/>
              <a:gdLst/>
              <a:ahLst/>
              <a:cxnLst/>
              <a:rect l="l" t="t" r="r" b="b"/>
              <a:pathLst>
                <a:path w="24384000" h="4986909">
                  <a:moveTo>
                    <a:pt x="0" y="0"/>
                  </a:moveTo>
                  <a:lnTo>
                    <a:pt x="24384000" y="0"/>
                  </a:lnTo>
                  <a:lnTo>
                    <a:pt x="24384000" y="4986909"/>
                  </a:lnTo>
                  <a:lnTo>
                    <a:pt x="0" y="49869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41" b="-42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219200" y="4846885"/>
            <a:ext cx="15849600" cy="908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The Future of Healthcare is Here with DocMeet</a:t>
            </a:r>
            <a:endParaRPr lang="en-US" sz="5500" b="1">
              <a:solidFill>
                <a:srgbClr val="FFFFFF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47155" y="6574631"/>
            <a:ext cx="15242577" cy="1138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5"/>
              </a:lnSpc>
            </a:pPr>
            <a:r>
              <a:rPr lang="en-US" sz="2935">
                <a:solidFill>
                  <a:srgbClr val="FFFFFF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We are dedicated to bridging the gaps between doctors and patients through innovative technology.</a:t>
            </a:r>
            <a:endParaRPr lang="en-US" sz="2935">
              <a:solidFill>
                <a:srgbClr val="FFFFFF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65610" y="7911554"/>
            <a:ext cx="16193690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615" lvl="1" indent="-174625" algn="l">
              <a:lnSpc>
                <a:spcPts val="3750"/>
              </a:lnSpc>
              <a:buFont typeface="Arial" panose="020B0604020202020204"/>
              <a:buChar char="•"/>
            </a:pPr>
            <a:r>
              <a:rPr lang="en-US" sz="2310">
                <a:solidFill>
                  <a:srgbClr val="FFFFFF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Join us in transforming healthcare delivery with virtual care.</a:t>
            </a:r>
            <a:endParaRPr lang="en-US" sz="2310">
              <a:solidFill>
                <a:srgbClr val="FFFFFF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28700" y="8684270"/>
            <a:ext cx="16193690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615" lvl="1" indent="-174625" algn="l">
              <a:lnSpc>
                <a:spcPts val="3750"/>
              </a:lnSpc>
              <a:buFont typeface="Arial" panose="020B0604020202020204"/>
              <a:buChar char="•"/>
            </a:pPr>
            <a:r>
              <a:rPr lang="en-US" sz="2310">
                <a:solidFill>
                  <a:srgbClr val="FFFFFF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Let’s make healthcare accessible, efficient, and patient-centric, one virtual appointment at a time.</a:t>
            </a:r>
            <a:endParaRPr lang="en-US" sz="2310">
              <a:solidFill>
                <a:srgbClr val="FFFFFF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BE49DF">
                <a:alpha val="90196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9A9DF">
                <a:alpha val="51765"/>
              </a:srgbClr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047155" y="3711327"/>
            <a:ext cx="16193690" cy="1788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75"/>
              </a:lnSpc>
            </a:pPr>
            <a:r>
              <a:rPr lang="en-US" sz="5500" b="1">
                <a:solidFill>
                  <a:srgbClr val="FFFFFF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DocMeet: Revolutionising Doctor Appointments with Virtual Care</a:t>
            </a:r>
            <a:endParaRPr lang="en-US" sz="5500" b="1">
              <a:solidFill>
                <a:srgbClr val="FFFFFF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047155" y="5843885"/>
            <a:ext cx="16193690" cy="703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5"/>
              </a:lnSpc>
            </a:pPr>
            <a:r>
              <a:rPr lang="en-US" sz="2935">
                <a:solidFill>
                  <a:srgbClr val="FFFFFF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Connecting patients &amp; doctors ,book appointment, Symptoms Checker, Medical Chatbot</a:t>
            </a:r>
            <a:endParaRPr lang="en-US" sz="2935">
              <a:solidFill>
                <a:srgbClr val="FFFFFF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047155" y="2275731"/>
            <a:ext cx="14418526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000000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Project Overview: Addressing the Healthcare Gap</a:t>
            </a:r>
            <a:endParaRPr lang="en-US" sz="4375" b="1">
              <a:solidFill>
                <a:srgbClr val="000000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028105" y="3587800"/>
            <a:ext cx="5236517" cy="4413945"/>
            <a:chOff x="0" y="0"/>
            <a:chExt cx="6982023" cy="5885260"/>
          </a:xfrm>
        </p:grpSpPr>
        <p:sp>
          <p:nvSpPr>
            <p:cNvPr id="8" name="Freeform 8"/>
            <p:cNvSpPr/>
            <p:nvPr/>
          </p:nvSpPr>
          <p:spPr>
            <a:xfrm>
              <a:off x="25400" y="25400"/>
              <a:ext cx="6931152" cy="5834507"/>
            </a:xfrm>
            <a:custGeom>
              <a:avLst/>
              <a:gdLst/>
              <a:ahLst/>
              <a:cxnLst/>
              <a:rect l="l" t="t" r="r" b="b"/>
              <a:pathLst>
                <a:path w="6931152" h="5834507">
                  <a:moveTo>
                    <a:pt x="0" y="167513"/>
                  </a:moveTo>
                  <a:cubicBezTo>
                    <a:pt x="0" y="75057"/>
                    <a:pt x="75184" y="0"/>
                    <a:pt x="167767" y="0"/>
                  </a:cubicBezTo>
                  <a:lnTo>
                    <a:pt x="6763385" y="0"/>
                  </a:lnTo>
                  <a:cubicBezTo>
                    <a:pt x="6856095" y="0"/>
                    <a:pt x="6931152" y="75057"/>
                    <a:pt x="6931152" y="167513"/>
                  </a:cubicBezTo>
                  <a:lnTo>
                    <a:pt x="6931152" y="5666867"/>
                  </a:lnTo>
                  <a:cubicBezTo>
                    <a:pt x="6931152" y="5759450"/>
                    <a:pt x="6855968" y="5834380"/>
                    <a:pt x="6763385" y="5834380"/>
                  </a:cubicBezTo>
                  <a:lnTo>
                    <a:pt x="167767" y="5834380"/>
                  </a:lnTo>
                  <a:cubicBezTo>
                    <a:pt x="75184" y="5834507"/>
                    <a:pt x="0" y="5759450"/>
                    <a:pt x="0" y="5666867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981952" cy="5885180"/>
            </a:xfrm>
            <a:custGeom>
              <a:avLst/>
              <a:gdLst/>
              <a:ahLst/>
              <a:cxnLst/>
              <a:rect l="l" t="t" r="r" b="b"/>
              <a:pathLst>
                <a:path w="6981952" h="5885180">
                  <a:moveTo>
                    <a:pt x="0" y="192913"/>
                  </a:moveTo>
                  <a:cubicBezTo>
                    <a:pt x="0" y="86360"/>
                    <a:pt x="86487" y="0"/>
                    <a:pt x="193167" y="0"/>
                  </a:cubicBezTo>
                  <a:lnTo>
                    <a:pt x="6788785" y="0"/>
                  </a:lnTo>
                  <a:lnTo>
                    <a:pt x="6788785" y="25400"/>
                  </a:lnTo>
                  <a:lnTo>
                    <a:pt x="6788785" y="0"/>
                  </a:lnTo>
                  <a:cubicBezTo>
                    <a:pt x="6895465" y="0"/>
                    <a:pt x="6981952" y="86360"/>
                    <a:pt x="6981952" y="192913"/>
                  </a:cubicBezTo>
                  <a:lnTo>
                    <a:pt x="6956552" y="192913"/>
                  </a:lnTo>
                  <a:lnTo>
                    <a:pt x="6981952" y="192913"/>
                  </a:lnTo>
                  <a:lnTo>
                    <a:pt x="6981952" y="5692267"/>
                  </a:lnTo>
                  <a:lnTo>
                    <a:pt x="6956552" y="5692267"/>
                  </a:lnTo>
                  <a:lnTo>
                    <a:pt x="6981952" y="5692267"/>
                  </a:lnTo>
                  <a:cubicBezTo>
                    <a:pt x="6981952" y="5798820"/>
                    <a:pt x="6895465" y="5885180"/>
                    <a:pt x="6788785" y="5885180"/>
                  </a:cubicBezTo>
                  <a:lnTo>
                    <a:pt x="6788785" y="5859780"/>
                  </a:lnTo>
                  <a:lnTo>
                    <a:pt x="6788785" y="5885180"/>
                  </a:lnTo>
                  <a:lnTo>
                    <a:pt x="193167" y="5885180"/>
                  </a:lnTo>
                  <a:lnTo>
                    <a:pt x="193167" y="5859780"/>
                  </a:lnTo>
                  <a:lnTo>
                    <a:pt x="193167" y="5885180"/>
                  </a:lnTo>
                  <a:cubicBezTo>
                    <a:pt x="86487" y="5885180"/>
                    <a:pt x="0" y="5798820"/>
                    <a:pt x="0" y="5692267"/>
                  </a:cubicBezTo>
                  <a:lnTo>
                    <a:pt x="0" y="192913"/>
                  </a:lnTo>
                  <a:lnTo>
                    <a:pt x="25400" y="192913"/>
                  </a:lnTo>
                  <a:lnTo>
                    <a:pt x="0" y="192913"/>
                  </a:lnTo>
                  <a:moveTo>
                    <a:pt x="50800" y="192913"/>
                  </a:moveTo>
                  <a:lnTo>
                    <a:pt x="50800" y="5692267"/>
                  </a:lnTo>
                  <a:lnTo>
                    <a:pt x="25400" y="5692267"/>
                  </a:lnTo>
                  <a:lnTo>
                    <a:pt x="50800" y="5692267"/>
                  </a:lnTo>
                  <a:cubicBezTo>
                    <a:pt x="50800" y="5770753"/>
                    <a:pt x="114554" y="5834380"/>
                    <a:pt x="193167" y="5834380"/>
                  </a:cubicBezTo>
                  <a:lnTo>
                    <a:pt x="6788785" y="5834380"/>
                  </a:lnTo>
                  <a:cubicBezTo>
                    <a:pt x="6867398" y="5834380"/>
                    <a:pt x="6931152" y="5770753"/>
                    <a:pt x="6931152" y="5692267"/>
                  </a:cubicBezTo>
                  <a:lnTo>
                    <a:pt x="6931152" y="192913"/>
                  </a:lnTo>
                  <a:cubicBezTo>
                    <a:pt x="6931279" y="114427"/>
                    <a:pt x="6867525" y="50800"/>
                    <a:pt x="6788785" y="50800"/>
                  </a:cubicBezTo>
                  <a:lnTo>
                    <a:pt x="193167" y="50800"/>
                  </a:lnTo>
                  <a:lnTo>
                    <a:pt x="193167" y="25400"/>
                  </a:lnTo>
                  <a:lnTo>
                    <a:pt x="193167" y="50800"/>
                  </a:lnTo>
                  <a:cubicBezTo>
                    <a:pt x="114554" y="50800"/>
                    <a:pt x="50800" y="114427"/>
                    <a:pt x="50800" y="192913"/>
                  </a:cubicBezTo>
                  <a:close/>
                </a:path>
              </a:pathLst>
            </a:custGeom>
            <a:solidFill>
              <a:srgbClr val="D6BADD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047155" y="3606850"/>
            <a:ext cx="76200" cy="4375845"/>
            <a:chOff x="0" y="0"/>
            <a:chExt cx="101600" cy="583446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1600" cy="5834507"/>
            </a:xfrm>
            <a:custGeom>
              <a:avLst/>
              <a:gdLst/>
              <a:ahLst/>
              <a:cxnLst/>
              <a:rect l="l" t="t" r="r" b="b"/>
              <a:pathLst>
                <a:path w="101600" h="5834507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5783707"/>
                  </a:lnTo>
                  <a:cubicBezTo>
                    <a:pt x="101600" y="5811774"/>
                    <a:pt x="78867" y="5834507"/>
                    <a:pt x="50800" y="5834507"/>
                  </a:cubicBezTo>
                  <a:cubicBezTo>
                    <a:pt x="22733" y="5834507"/>
                    <a:pt x="0" y="5811774"/>
                    <a:pt x="0" y="5783707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460599" y="3925044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Patient Challenges</a:t>
            </a:r>
            <a:endParaRPr lang="en-US" sz="2750" b="1">
              <a:solidFill>
                <a:srgbClr val="272525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60599" y="4468266"/>
            <a:ext cx="4447729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615" lvl="1" indent="-174625" algn="l">
              <a:lnSpc>
                <a:spcPts val="3750"/>
              </a:lnSpc>
              <a:buFont typeface="Arial" panose="020B0604020202020204"/>
              <a:buChar char="•"/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Long wait times for appointments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460599" y="5530454"/>
            <a:ext cx="4447729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615" lvl="1" indent="-174625" algn="l">
              <a:lnSpc>
                <a:spcPts val="3750"/>
              </a:lnSpc>
              <a:buFont typeface="Arial" panose="020B0604020202020204"/>
              <a:buChar char="•"/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Limited access to specialist care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447899" y="6438980"/>
            <a:ext cx="4447729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615" lvl="1" indent="-174625" algn="l">
              <a:lnSpc>
                <a:spcPts val="3750"/>
              </a:lnSpc>
              <a:buFont typeface="Arial" panose="020B0604020202020204"/>
              <a:buChar char="•"/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Geographical barriers to healthcare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6525666" y="3587800"/>
            <a:ext cx="5236517" cy="4413945"/>
            <a:chOff x="0" y="0"/>
            <a:chExt cx="6982023" cy="5885260"/>
          </a:xfrm>
        </p:grpSpPr>
        <p:sp>
          <p:nvSpPr>
            <p:cNvPr id="17" name="Freeform 17"/>
            <p:cNvSpPr/>
            <p:nvPr/>
          </p:nvSpPr>
          <p:spPr>
            <a:xfrm>
              <a:off x="25400" y="25400"/>
              <a:ext cx="6931152" cy="5834507"/>
            </a:xfrm>
            <a:custGeom>
              <a:avLst/>
              <a:gdLst/>
              <a:ahLst/>
              <a:cxnLst/>
              <a:rect l="l" t="t" r="r" b="b"/>
              <a:pathLst>
                <a:path w="6931152" h="5834507">
                  <a:moveTo>
                    <a:pt x="0" y="167513"/>
                  </a:moveTo>
                  <a:cubicBezTo>
                    <a:pt x="0" y="75057"/>
                    <a:pt x="75184" y="0"/>
                    <a:pt x="167767" y="0"/>
                  </a:cubicBezTo>
                  <a:lnTo>
                    <a:pt x="6763385" y="0"/>
                  </a:lnTo>
                  <a:cubicBezTo>
                    <a:pt x="6856095" y="0"/>
                    <a:pt x="6931152" y="75057"/>
                    <a:pt x="6931152" y="167513"/>
                  </a:cubicBezTo>
                  <a:lnTo>
                    <a:pt x="6931152" y="5666867"/>
                  </a:lnTo>
                  <a:cubicBezTo>
                    <a:pt x="6931152" y="5759450"/>
                    <a:pt x="6855968" y="5834380"/>
                    <a:pt x="6763385" y="5834380"/>
                  </a:cubicBezTo>
                  <a:lnTo>
                    <a:pt x="167767" y="5834380"/>
                  </a:lnTo>
                  <a:cubicBezTo>
                    <a:pt x="75184" y="5834507"/>
                    <a:pt x="0" y="5759450"/>
                    <a:pt x="0" y="5666867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6981952" cy="5885180"/>
            </a:xfrm>
            <a:custGeom>
              <a:avLst/>
              <a:gdLst/>
              <a:ahLst/>
              <a:cxnLst/>
              <a:rect l="l" t="t" r="r" b="b"/>
              <a:pathLst>
                <a:path w="6981952" h="5885180">
                  <a:moveTo>
                    <a:pt x="0" y="192913"/>
                  </a:moveTo>
                  <a:cubicBezTo>
                    <a:pt x="0" y="86360"/>
                    <a:pt x="86487" y="0"/>
                    <a:pt x="193167" y="0"/>
                  </a:cubicBezTo>
                  <a:lnTo>
                    <a:pt x="6788785" y="0"/>
                  </a:lnTo>
                  <a:lnTo>
                    <a:pt x="6788785" y="25400"/>
                  </a:lnTo>
                  <a:lnTo>
                    <a:pt x="6788785" y="0"/>
                  </a:lnTo>
                  <a:cubicBezTo>
                    <a:pt x="6895465" y="0"/>
                    <a:pt x="6981952" y="86360"/>
                    <a:pt x="6981952" y="192913"/>
                  </a:cubicBezTo>
                  <a:lnTo>
                    <a:pt x="6956552" y="192913"/>
                  </a:lnTo>
                  <a:lnTo>
                    <a:pt x="6981952" y="192913"/>
                  </a:lnTo>
                  <a:lnTo>
                    <a:pt x="6981952" y="5692267"/>
                  </a:lnTo>
                  <a:lnTo>
                    <a:pt x="6956552" y="5692267"/>
                  </a:lnTo>
                  <a:lnTo>
                    <a:pt x="6981952" y="5692267"/>
                  </a:lnTo>
                  <a:cubicBezTo>
                    <a:pt x="6981952" y="5798820"/>
                    <a:pt x="6895465" y="5885180"/>
                    <a:pt x="6788785" y="5885180"/>
                  </a:cubicBezTo>
                  <a:lnTo>
                    <a:pt x="6788785" y="5859780"/>
                  </a:lnTo>
                  <a:lnTo>
                    <a:pt x="6788785" y="5885180"/>
                  </a:lnTo>
                  <a:lnTo>
                    <a:pt x="193167" y="5885180"/>
                  </a:lnTo>
                  <a:lnTo>
                    <a:pt x="193167" y="5859780"/>
                  </a:lnTo>
                  <a:lnTo>
                    <a:pt x="193167" y="5885180"/>
                  </a:lnTo>
                  <a:cubicBezTo>
                    <a:pt x="86487" y="5885180"/>
                    <a:pt x="0" y="5798820"/>
                    <a:pt x="0" y="5692267"/>
                  </a:cubicBezTo>
                  <a:lnTo>
                    <a:pt x="0" y="192913"/>
                  </a:lnTo>
                  <a:lnTo>
                    <a:pt x="25400" y="192913"/>
                  </a:lnTo>
                  <a:lnTo>
                    <a:pt x="0" y="192913"/>
                  </a:lnTo>
                  <a:moveTo>
                    <a:pt x="50800" y="192913"/>
                  </a:moveTo>
                  <a:lnTo>
                    <a:pt x="50800" y="5692267"/>
                  </a:lnTo>
                  <a:lnTo>
                    <a:pt x="25400" y="5692267"/>
                  </a:lnTo>
                  <a:lnTo>
                    <a:pt x="50800" y="5692267"/>
                  </a:lnTo>
                  <a:cubicBezTo>
                    <a:pt x="50800" y="5770753"/>
                    <a:pt x="114554" y="5834380"/>
                    <a:pt x="193167" y="5834380"/>
                  </a:cubicBezTo>
                  <a:lnTo>
                    <a:pt x="6788785" y="5834380"/>
                  </a:lnTo>
                  <a:cubicBezTo>
                    <a:pt x="6867398" y="5834380"/>
                    <a:pt x="6931152" y="5770753"/>
                    <a:pt x="6931152" y="5692267"/>
                  </a:cubicBezTo>
                  <a:lnTo>
                    <a:pt x="6931152" y="192913"/>
                  </a:lnTo>
                  <a:cubicBezTo>
                    <a:pt x="6931279" y="114427"/>
                    <a:pt x="6867525" y="50800"/>
                    <a:pt x="6788785" y="50800"/>
                  </a:cubicBezTo>
                  <a:lnTo>
                    <a:pt x="193167" y="50800"/>
                  </a:lnTo>
                  <a:lnTo>
                    <a:pt x="193167" y="25400"/>
                  </a:lnTo>
                  <a:lnTo>
                    <a:pt x="193167" y="50800"/>
                  </a:lnTo>
                  <a:cubicBezTo>
                    <a:pt x="114554" y="50800"/>
                    <a:pt x="50800" y="114427"/>
                    <a:pt x="50800" y="192913"/>
                  </a:cubicBezTo>
                  <a:close/>
                </a:path>
              </a:pathLst>
            </a:custGeom>
            <a:solidFill>
              <a:srgbClr val="D6BADD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6544716" y="3606850"/>
            <a:ext cx="76200" cy="4375845"/>
            <a:chOff x="0" y="0"/>
            <a:chExt cx="101600" cy="583446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1600" cy="5834507"/>
            </a:xfrm>
            <a:custGeom>
              <a:avLst/>
              <a:gdLst/>
              <a:ahLst/>
              <a:cxnLst/>
              <a:rect l="l" t="t" r="r" b="b"/>
              <a:pathLst>
                <a:path w="101600" h="5834507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5783707"/>
                  </a:lnTo>
                  <a:cubicBezTo>
                    <a:pt x="101600" y="5811774"/>
                    <a:pt x="78867" y="5834507"/>
                    <a:pt x="50800" y="5834507"/>
                  </a:cubicBezTo>
                  <a:cubicBezTo>
                    <a:pt x="22733" y="5834507"/>
                    <a:pt x="0" y="5811774"/>
                    <a:pt x="0" y="5783707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6958161" y="3925044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Doctor Challenges</a:t>
            </a:r>
            <a:endParaRPr lang="en-US" sz="2750" b="1">
              <a:solidFill>
                <a:srgbClr val="272525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6958161" y="4468266"/>
            <a:ext cx="4447729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615" lvl="1" indent="-174625" algn="l">
              <a:lnSpc>
                <a:spcPts val="3750"/>
              </a:lnSpc>
              <a:buFont typeface="Arial" panose="020B0604020202020204"/>
              <a:buChar char="•"/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Inefficient appointment management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958161" y="5530454"/>
            <a:ext cx="4447729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615" lvl="1" indent="-174625" algn="l">
              <a:lnSpc>
                <a:spcPts val="3750"/>
              </a:lnSpc>
              <a:buFont typeface="Arial" panose="020B0604020202020204"/>
              <a:buChar char="•"/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Difficulty in patient flow optimization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958161" y="6592640"/>
            <a:ext cx="4447729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8615" lvl="1" indent="-174625" algn="l">
              <a:lnSpc>
                <a:spcPts val="3750"/>
              </a:lnSpc>
              <a:buFont typeface="Arial" panose="020B0604020202020204"/>
              <a:buChar char="•"/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Administrative burdens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71699" y="744439"/>
            <a:ext cx="14073485" cy="672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25"/>
              </a:lnSpc>
            </a:pPr>
            <a:r>
              <a:rPr lang="en-US" sz="4060" b="1">
                <a:solidFill>
                  <a:srgbClr val="000000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Project Overview and objective</a:t>
            </a:r>
            <a:endParaRPr lang="en-US" sz="4060" b="1">
              <a:solidFill>
                <a:srgbClr val="000000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971699" y="2041029"/>
            <a:ext cx="7833717" cy="7833718"/>
            <a:chOff x="0" y="0"/>
            <a:chExt cx="10444957" cy="10444957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10444988" cy="10444988"/>
            </a:xfrm>
            <a:custGeom>
              <a:avLst/>
              <a:gdLst/>
              <a:ahLst/>
              <a:cxnLst/>
              <a:rect l="l" t="t" r="r" b="b"/>
              <a:pathLst>
                <a:path w="10444988" h="10444988">
                  <a:moveTo>
                    <a:pt x="0" y="0"/>
                  </a:moveTo>
                  <a:lnTo>
                    <a:pt x="10444988" y="0"/>
                  </a:lnTo>
                  <a:lnTo>
                    <a:pt x="10444988" y="10444988"/>
                  </a:lnTo>
                  <a:lnTo>
                    <a:pt x="0" y="10444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9492109" y="1978521"/>
            <a:ext cx="7833718" cy="1332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3500" b="1" i="1">
                <a:solidFill>
                  <a:srgbClr val="7030A0"/>
                </a:solidFill>
                <a:latin typeface="Times New Roman Bold Italics" panose="02030802070405090303"/>
                <a:ea typeface="Times New Roman Bold Italics" panose="02030802070405090303"/>
                <a:cs typeface="Times New Roman Bold Italics" panose="02030802070405090303"/>
                <a:sym typeface="Times New Roman Bold Italics" panose="02030802070405090303"/>
              </a:rPr>
              <a:t>Three Distinct Panel:</a:t>
            </a:r>
            <a:endParaRPr lang="en-US" sz="3500" b="1" i="1">
              <a:solidFill>
                <a:srgbClr val="7030A0"/>
              </a:solidFill>
              <a:latin typeface="Times New Roman Bold Italics" panose="02030802070405090303"/>
              <a:ea typeface="Times New Roman Bold Italics" panose="02030802070405090303"/>
              <a:cs typeface="Times New Roman Bold Italics" panose="02030802070405090303"/>
              <a:sym typeface="Times New Roman Bold Italics" panose="02030802070405090303"/>
            </a:endParaRPr>
          </a:p>
          <a:p>
            <a:pPr algn="l">
              <a:lnSpc>
                <a:spcPts val="3435"/>
              </a:lnSpc>
            </a:pPr>
            <a:endParaRPr lang="en-US" sz="3500" b="1" i="1">
              <a:solidFill>
                <a:srgbClr val="7030A0"/>
              </a:solidFill>
              <a:latin typeface="Times New Roman Bold Italics" panose="02030802070405090303"/>
              <a:ea typeface="Times New Roman Bold Italics" panose="02030802070405090303"/>
              <a:cs typeface="Times New Roman Bold Italics" panose="02030802070405090303"/>
              <a:sym typeface="Times New Roman Bold Italics" panose="02030802070405090303"/>
            </a:endParaRPr>
          </a:p>
          <a:p>
            <a:pPr marL="527685" lvl="1" indent="-264160" algn="l">
              <a:lnSpc>
                <a:spcPts val="3435"/>
              </a:lnSpc>
              <a:buFont typeface="Arial" panose="020B0604020202020204"/>
              <a:buChar char="•"/>
            </a:pPr>
            <a:r>
              <a:rPr lang="en-US" sz="3500">
                <a:solidFill>
                  <a:srgbClr val="272525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Doctor Panel (manage profile, earning)</a:t>
            </a:r>
            <a:endParaRPr lang="en-US" sz="35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27685" lvl="1" indent="-264160" algn="l">
              <a:lnSpc>
                <a:spcPts val="3435"/>
              </a:lnSpc>
            </a:pPr>
            <a:endParaRPr lang="en-US" sz="35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27685" lvl="1" indent="-264160" algn="l">
              <a:lnSpc>
                <a:spcPts val="3435"/>
              </a:lnSpc>
              <a:buFont typeface="Arial" panose="020B0604020202020204"/>
              <a:buChar char="•"/>
            </a:pPr>
            <a:r>
              <a:rPr lang="en-US" sz="3500">
                <a:solidFill>
                  <a:srgbClr val="272525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Patient Panel (book appointment)</a:t>
            </a:r>
            <a:endParaRPr lang="en-US" sz="35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27685" lvl="1" indent="-264160" algn="l">
              <a:lnSpc>
                <a:spcPts val="3435"/>
              </a:lnSpc>
            </a:pPr>
            <a:endParaRPr lang="en-US" sz="35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27685" lvl="1" indent="-264160" algn="l">
              <a:lnSpc>
                <a:spcPts val="3435"/>
              </a:lnSpc>
              <a:buFont typeface="Arial" panose="020B0604020202020204"/>
              <a:buChar char="•"/>
            </a:pPr>
            <a:r>
              <a:rPr lang="en-US" sz="3500">
                <a:solidFill>
                  <a:srgbClr val="272525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Admin Panel (manage &amp; create doctor profile)</a:t>
            </a:r>
            <a:endParaRPr lang="en-US" sz="35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27685" lvl="1" indent="-264160" algn="l">
              <a:lnSpc>
                <a:spcPts val="3435"/>
              </a:lnSpc>
            </a:pPr>
            <a:endParaRPr lang="en-US" sz="35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27685" lvl="1" indent="-264160" algn="l">
              <a:lnSpc>
                <a:spcPts val="3435"/>
              </a:lnSpc>
            </a:pPr>
            <a:endParaRPr lang="en-US" sz="35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27685" lvl="1" indent="-264160" algn="l">
              <a:lnSpc>
                <a:spcPts val="3435"/>
              </a:lnSpc>
            </a:pPr>
            <a:endParaRPr lang="en-US" sz="35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492109" y="8423274"/>
            <a:ext cx="7833718" cy="1271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125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.</a:t>
            </a:r>
            <a:endParaRPr lang="en-US" sz="2125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393833" y="4911725"/>
            <a:ext cx="7833718" cy="4845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</a:p>
          <a:p>
            <a:pPr algn="l">
              <a:lnSpc>
                <a:spcPts val="3435"/>
              </a:lnSpc>
            </a:pPr>
          </a:p>
          <a:p>
            <a:pPr algn="l">
              <a:lnSpc>
                <a:spcPts val="3435"/>
              </a:lnSpc>
            </a:pPr>
            <a:r>
              <a:rPr lang="en-US" sz="3000" b="1">
                <a:solidFill>
                  <a:srgbClr val="7030A0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More Section</a:t>
            </a:r>
            <a:endParaRPr lang="en-US" sz="3000" b="1">
              <a:solidFill>
                <a:srgbClr val="7030A0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  <a:p>
            <a:pPr algn="l">
              <a:lnSpc>
                <a:spcPts val="3435"/>
              </a:lnSpc>
            </a:pPr>
            <a:endParaRPr lang="en-US" sz="3000" b="1">
              <a:solidFill>
                <a:srgbClr val="7030A0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  <a:p>
            <a:pPr marL="452120" lvl="1" indent="-226060" algn="l">
              <a:lnSpc>
                <a:spcPts val="3435"/>
              </a:lnSpc>
              <a:buFont typeface="Arial" panose="020B0604020202020204"/>
              <a:buChar char="•"/>
            </a:pPr>
            <a:r>
              <a:rPr lang="en-US" sz="3000">
                <a:solidFill>
                  <a:srgbClr val="272525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TYPE Symptom</a:t>
            </a:r>
            <a:endParaRPr lang="en-US" sz="30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2120" lvl="1" indent="-226060" algn="l">
              <a:lnSpc>
                <a:spcPts val="3435"/>
              </a:lnSpc>
            </a:pPr>
            <a:r>
              <a:rPr lang="en-US" sz="3000">
                <a:solidFill>
                  <a:srgbClr val="272525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(Disease, Description, Precautions , diet).</a:t>
            </a:r>
            <a:endParaRPr lang="en-US" sz="30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2120" lvl="1" indent="-226060" algn="l">
              <a:lnSpc>
                <a:spcPts val="3435"/>
              </a:lnSpc>
            </a:pPr>
            <a:endParaRPr lang="en-US" sz="30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2120" lvl="1" indent="-226060" algn="l">
              <a:lnSpc>
                <a:spcPts val="3435"/>
              </a:lnSpc>
              <a:buFont typeface="Arial" panose="020B0604020202020204"/>
              <a:buChar char="•"/>
            </a:pPr>
            <a:r>
              <a:rPr lang="en-US" sz="3000">
                <a:solidFill>
                  <a:srgbClr val="272525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Medical Chatbot</a:t>
            </a:r>
            <a:endParaRPr lang="en-US" sz="30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2120" lvl="1" indent="-226060" algn="l">
              <a:lnSpc>
                <a:spcPts val="3435"/>
              </a:lnSpc>
            </a:pPr>
            <a:endParaRPr lang="en-US" sz="30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2120" lvl="1" indent="-226060" algn="l">
              <a:lnSpc>
                <a:spcPts val="3435"/>
              </a:lnSpc>
            </a:pPr>
            <a:endParaRPr lang="en-US" sz="30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2120" lvl="1" indent="-226060" algn="l">
              <a:lnSpc>
                <a:spcPts val="3435"/>
              </a:lnSpc>
              <a:buFont typeface="Arial" panose="020B0604020202020204"/>
              <a:buChar char="•"/>
            </a:pPr>
            <a:r>
              <a:rPr lang="en-US" sz="3000">
                <a:solidFill>
                  <a:srgbClr val="272525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SDG 9: Industry, Innovation and Infrastructure.</a:t>
            </a:r>
            <a:endParaRPr lang="en-US" sz="3000">
              <a:solidFill>
                <a:srgbClr val="272525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2328416"/>
            <a:ext cx="9713565" cy="732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000000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Project Scope: Empowering Doctors</a:t>
            </a:r>
            <a:endParaRPr lang="en-US" sz="4375" b="1">
              <a:solidFill>
                <a:srgbClr val="000000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047155" y="3659535"/>
            <a:ext cx="299145" cy="374005"/>
            <a:chOff x="0" y="0"/>
            <a:chExt cx="398860" cy="498673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398907" cy="498729"/>
            </a:xfrm>
            <a:custGeom>
              <a:avLst/>
              <a:gdLst/>
              <a:ahLst/>
              <a:cxnLst/>
              <a:rect l="l" t="t" r="r" b="b"/>
              <a:pathLst>
                <a:path w="398907" h="498729">
                  <a:moveTo>
                    <a:pt x="0" y="0"/>
                  </a:moveTo>
                  <a:lnTo>
                    <a:pt x="398907" y="0"/>
                  </a:lnTo>
                  <a:lnTo>
                    <a:pt x="398907" y="498729"/>
                  </a:lnTo>
                  <a:lnTo>
                    <a:pt x="0" y="4987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12" r="11" b="-30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047155" y="4129980"/>
            <a:ext cx="5198417" cy="38100"/>
            <a:chOff x="0" y="0"/>
            <a:chExt cx="6931223" cy="50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931279" cy="50800"/>
            </a:xfrm>
            <a:custGeom>
              <a:avLst/>
              <a:gdLst/>
              <a:ahLst/>
              <a:cxnLst/>
              <a:rect l="l" t="t" r="r" b="b"/>
              <a:pathLst>
                <a:path w="6931279" h="50800">
                  <a:moveTo>
                    <a:pt x="0" y="0"/>
                  </a:moveTo>
                  <a:lnTo>
                    <a:pt x="6931279" y="0"/>
                  </a:lnTo>
                  <a:lnTo>
                    <a:pt x="6931279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BE49DF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047155" y="4336702"/>
            <a:ext cx="5198417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Register &amp; Profile Creation</a:t>
            </a:r>
            <a:endParaRPr lang="en-US" sz="2750" b="1">
              <a:solidFill>
                <a:srgbClr val="272525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47155" y="4879925"/>
            <a:ext cx="5198417" cy="1531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Doctors can easily register and build detailed profiles, showcasing their specialties, experience, and availability.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6544716" y="3659535"/>
            <a:ext cx="299145" cy="374005"/>
            <a:chOff x="0" y="0"/>
            <a:chExt cx="398860" cy="498673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398907" cy="498729"/>
            </a:xfrm>
            <a:custGeom>
              <a:avLst/>
              <a:gdLst/>
              <a:ahLst/>
              <a:cxnLst/>
              <a:rect l="l" t="t" r="r" b="b"/>
              <a:pathLst>
                <a:path w="398907" h="498729">
                  <a:moveTo>
                    <a:pt x="0" y="0"/>
                  </a:moveTo>
                  <a:lnTo>
                    <a:pt x="398907" y="0"/>
                  </a:lnTo>
                  <a:lnTo>
                    <a:pt x="398907" y="498729"/>
                  </a:lnTo>
                  <a:lnTo>
                    <a:pt x="0" y="4987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312" r="11" b="-301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6544716" y="4129980"/>
            <a:ext cx="5198417" cy="38100"/>
            <a:chOff x="0" y="0"/>
            <a:chExt cx="6931223" cy="50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931279" cy="50800"/>
            </a:xfrm>
            <a:custGeom>
              <a:avLst/>
              <a:gdLst/>
              <a:ahLst/>
              <a:cxnLst/>
              <a:rect l="l" t="t" r="r" b="b"/>
              <a:pathLst>
                <a:path w="6931279" h="50800">
                  <a:moveTo>
                    <a:pt x="0" y="0"/>
                  </a:moveTo>
                  <a:lnTo>
                    <a:pt x="6931279" y="0"/>
                  </a:lnTo>
                  <a:lnTo>
                    <a:pt x="6931279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BE49DF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6544716" y="4336702"/>
            <a:ext cx="5862387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Appointment Management</a:t>
            </a:r>
            <a:endParaRPr lang="en-US" sz="2750" b="1">
              <a:solidFill>
                <a:srgbClr val="272525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544716" y="4879925"/>
            <a:ext cx="5198417" cy="201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Effortlessly manage appointment schedules, view upcoming consultations, and track patient history within an intuitive interface.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47155" y="7355830"/>
            <a:ext cx="16193690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DocMeet streamlines the professional life of doctors, allowing them to focus more on patient care and less on administrative tasks.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71699" y="744439"/>
            <a:ext cx="11193810" cy="672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25"/>
              </a:lnSpc>
            </a:pPr>
            <a:r>
              <a:rPr lang="en-US" sz="4060" b="1">
                <a:solidFill>
                  <a:srgbClr val="000000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Patient Panel: Convenient Healthcare Access</a:t>
            </a:r>
            <a:endParaRPr lang="en-US" sz="4060" b="1">
              <a:solidFill>
                <a:srgbClr val="000000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971699" y="2041029"/>
            <a:ext cx="7833717" cy="7833718"/>
            <a:chOff x="0" y="0"/>
            <a:chExt cx="10444957" cy="10444957"/>
          </a:xfrm>
        </p:grpSpPr>
        <p:sp>
          <p:nvSpPr>
            <p:cNvPr id="8" name="Freeform 8" descr="preencoded.png"/>
            <p:cNvSpPr/>
            <p:nvPr/>
          </p:nvSpPr>
          <p:spPr>
            <a:xfrm>
              <a:off x="0" y="0"/>
              <a:ext cx="10444988" cy="10444988"/>
            </a:xfrm>
            <a:custGeom>
              <a:avLst/>
              <a:gdLst/>
              <a:ahLst/>
              <a:cxnLst/>
              <a:rect l="l" t="t" r="r" b="b"/>
              <a:pathLst>
                <a:path w="10444988" h="10444988">
                  <a:moveTo>
                    <a:pt x="0" y="0"/>
                  </a:moveTo>
                  <a:lnTo>
                    <a:pt x="10444988" y="0"/>
                  </a:lnTo>
                  <a:lnTo>
                    <a:pt x="10444988" y="10444988"/>
                  </a:lnTo>
                  <a:lnTo>
                    <a:pt x="0" y="104449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9492109" y="1988046"/>
            <a:ext cx="7833718" cy="878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300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The patient panel is designed for ease of use and maximum convenience, allowing individuals to:</a:t>
            </a:r>
            <a:endParaRPr lang="en-US" sz="300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  <a:p>
            <a:pPr algn="l">
              <a:lnSpc>
                <a:spcPts val="3435"/>
              </a:lnSpc>
            </a:pPr>
            <a:endParaRPr lang="en-US" sz="300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  <a:p>
            <a:pPr algn="l">
              <a:lnSpc>
                <a:spcPts val="3435"/>
              </a:lnSpc>
            </a:pPr>
            <a:endParaRPr lang="en-US" sz="300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  <a:p>
            <a:pPr algn="l">
              <a:lnSpc>
                <a:spcPts val="3435"/>
              </a:lnSpc>
            </a:pPr>
            <a:endParaRPr lang="en-US" sz="300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  <a:p>
            <a:pPr algn="l">
              <a:lnSpc>
                <a:spcPts val="3435"/>
              </a:lnSpc>
            </a:pPr>
            <a:endParaRPr lang="en-US" sz="300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  <a:p>
            <a:pPr algn="l">
              <a:lnSpc>
                <a:spcPts val="3435"/>
              </a:lnSpc>
            </a:pPr>
            <a:endParaRPr lang="en-US" sz="300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  <a:p>
            <a:pPr algn="l">
              <a:lnSpc>
                <a:spcPts val="3435"/>
              </a:lnSpc>
            </a:pPr>
            <a:endParaRPr lang="en-US" sz="300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492109" y="3559306"/>
            <a:ext cx="7833718" cy="998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2120" lvl="1" indent="-226060" algn="l">
              <a:lnSpc>
                <a:spcPts val="3435"/>
              </a:lnSpc>
              <a:buFont typeface="Arial" panose="020B0604020202020204"/>
              <a:buChar char="•"/>
            </a:pPr>
            <a:r>
              <a:rPr lang="en-US" sz="300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Browse Doctors:</a:t>
            </a:r>
            <a:r>
              <a:rPr lang="en-US" sz="300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 Explore detailed doctor profiles, filter by specialty, and read reviews to make informed choices.</a:t>
            </a:r>
            <a:endParaRPr lang="en-US" sz="300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  <a:p>
            <a:pPr marL="452120" lvl="1" indent="-226060" algn="l">
              <a:lnSpc>
                <a:spcPts val="3435"/>
              </a:lnSpc>
            </a:pPr>
            <a:endParaRPr lang="en-US" sz="300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  <a:p>
            <a:pPr marL="452120" lvl="1" indent="-226060" algn="l">
              <a:lnSpc>
                <a:spcPts val="3435"/>
              </a:lnSpc>
            </a:pPr>
            <a:endParaRPr lang="en-US" sz="300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492109" y="5887640"/>
            <a:ext cx="7833718" cy="998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2120" lvl="1" indent="-226060" algn="l">
              <a:lnSpc>
                <a:spcPts val="3435"/>
              </a:lnSpc>
              <a:buFont typeface="Arial" panose="020B0604020202020204"/>
              <a:buChar char="•"/>
            </a:pPr>
            <a:r>
              <a:rPr lang="en-US" sz="300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Book Appointments:</a:t>
            </a:r>
            <a:r>
              <a:rPr lang="en-US" sz="300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 Schedule appointments 24/7 at their convenience, viewing real-time availability.</a:t>
            </a:r>
            <a:endParaRPr lang="en-US" sz="300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1881634"/>
            <a:ext cx="12874671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000000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Admin Panel: Seamless System Management</a:t>
            </a:r>
            <a:endParaRPr lang="en-US" sz="4375" b="1">
              <a:solidFill>
                <a:srgbClr val="000000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042392" y="3207990"/>
            <a:ext cx="5207942" cy="4358134"/>
            <a:chOff x="0" y="0"/>
            <a:chExt cx="6943923" cy="5810845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931279" cy="5798058"/>
            </a:xfrm>
            <a:custGeom>
              <a:avLst/>
              <a:gdLst/>
              <a:ahLst/>
              <a:cxnLst/>
              <a:rect l="l" t="t" r="r" b="b"/>
              <a:pathLst>
                <a:path w="6931279" h="5798058">
                  <a:moveTo>
                    <a:pt x="0" y="167513"/>
                  </a:moveTo>
                  <a:cubicBezTo>
                    <a:pt x="0" y="75057"/>
                    <a:pt x="75057" y="0"/>
                    <a:pt x="167640" y="0"/>
                  </a:cubicBezTo>
                  <a:lnTo>
                    <a:pt x="6763639" y="0"/>
                  </a:lnTo>
                  <a:cubicBezTo>
                    <a:pt x="6856222" y="0"/>
                    <a:pt x="6931279" y="75057"/>
                    <a:pt x="6931279" y="167513"/>
                  </a:cubicBezTo>
                  <a:lnTo>
                    <a:pt x="6931279" y="5630545"/>
                  </a:lnTo>
                  <a:cubicBezTo>
                    <a:pt x="6931279" y="5723128"/>
                    <a:pt x="6856222" y="5798058"/>
                    <a:pt x="6763639" y="5798058"/>
                  </a:cubicBezTo>
                  <a:lnTo>
                    <a:pt x="167640" y="5798058"/>
                  </a:lnTo>
                  <a:cubicBezTo>
                    <a:pt x="75057" y="5798058"/>
                    <a:pt x="0" y="5723001"/>
                    <a:pt x="0" y="5630545"/>
                  </a:cubicBezTo>
                  <a:close/>
                </a:path>
              </a:pathLst>
            </a:custGeom>
            <a:solidFill>
              <a:srgbClr val="F0D4F7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943979" cy="5810758"/>
            </a:xfrm>
            <a:custGeom>
              <a:avLst/>
              <a:gdLst/>
              <a:ahLst/>
              <a:cxnLst/>
              <a:rect l="l" t="t" r="r" b="b"/>
              <a:pathLst>
                <a:path w="6943979" h="5810758">
                  <a:moveTo>
                    <a:pt x="0" y="173863"/>
                  </a:moveTo>
                  <a:cubicBezTo>
                    <a:pt x="0" y="77851"/>
                    <a:pt x="77851" y="0"/>
                    <a:pt x="173990" y="0"/>
                  </a:cubicBezTo>
                  <a:lnTo>
                    <a:pt x="6769989" y="0"/>
                  </a:lnTo>
                  <a:lnTo>
                    <a:pt x="6769989" y="6350"/>
                  </a:lnTo>
                  <a:lnTo>
                    <a:pt x="6769989" y="0"/>
                  </a:lnTo>
                  <a:cubicBezTo>
                    <a:pt x="6866128" y="0"/>
                    <a:pt x="6943979" y="77851"/>
                    <a:pt x="6943979" y="173863"/>
                  </a:cubicBezTo>
                  <a:lnTo>
                    <a:pt x="6937629" y="173863"/>
                  </a:lnTo>
                  <a:lnTo>
                    <a:pt x="6943979" y="173863"/>
                  </a:lnTo>
                  <a:lnTo>
                    <a:pt x="6943979" y="5636895"/>
                  </a:lnTo>
                  <a:lnTo>
                    <a:pt x="6937629" y="5636895"/>
                  </a:lnTo>
                  <a:lnTo>
                    <a:pt x="6943979" y="5636895"/>
                  </a:lnTo>
                  <a:cubicBezTo>
                    <a:pt x="6943979" y="5732907"/>
                    <a:pt x="6866128" y="5810758"/>
                    <a:pt x="6769989" y="5810758"/>
                  </a:cubicBezTo>
                  <a:lnTo>
                    <a:pt x="6769989" y="5804408"/>
                  </a:lnTo>
                  <a:lnTo>
                    <a:pt x="6769989" y="5810758"/>
                  </a:lnTo>
                  <a:lnTo>
                    <a:pt x="173990" y="5810758"/>
                  </a:lnTo>
                  <a:lnTo>
                    <a:pt x="173990" y="5804408"/>
                  </a:lnTo>
                  <a:lnTo>
                    <a:pt x="173990" y="5810758"/>
                  </a:lnTo>
                  <a:cubicBezTo>
                    <a:pt x="77851" y="5810758"/>
                    <a:pt x="0" y="5732907"/>
                    <a:pt x="0" y="5636895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5636895"/>
                  </a:lnTo>
                  <a:lnTo>
                    <a:pt x="6350" y="5636895"/>
                  </a:lnTo>
                  <a:lnTo>
                    <a:pt x="12700" y="5636895"/>
                  </a:lnTo>
                  <a:cubicBezTo>
                    <a:pt x="12700" y="5725922"/>
                    <a:pt x="84963" y="5798058"/>
                    <a:pt x="173990" y="5798058"/>
                  </a:cubicBezTo>
                  <a:lnTo>
                    <a:pt x="6769989" y="5798058"/>
                  </a:lnTo>
                  <a:cubicBezTo>
                    <a:pt x="6859016" y="5798058"/>
                    <a:pt x="6931279" y="5725922"/>
                    <a:pt x="6931279" y="5636895"/>
                  </a:cubicBezTo>
                  <a:lnTo>
                    <a:pt x="6931279" y="173863"/>
                  </a:lnTo>
                  <a:cubicBezTo>
                    <a:pt x="6931279" y="84836"/>
                    <a:pt x="6859016" y="12700"/>
                    <a:pt x="6769989" y="12700"/>
                  </a:cubicBezTo>
                  <a:lnTo>
                    <a:pt x="173990" y="12700"/>
                  </a:lnTo>
                  <a:lnTo>
                    <a:pt x="173990" y="6350"/>
                  </a:lnTo>
                  <a:lnTo>
                    <a:pt x="173990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55824" y="3521422"/>
            <a:ext cx="897583" cy="897583"/>
            <a:chOff x="0" y="0"/>
            <a:chExt cx="1196777" cy="119677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602581" y="3717726"/>
            <a:ext cx="403920" cy="504825"/>
            <a:chOff x="0" y="0"/>
            <a:chExt cx="538560" cy="673100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538607" cy="673100"/>
            </a:xfrm>
            <a:custGeom>
              <a:avLst/>
              <a:gdLst/>
              <a:ahLst/>
              <a:cxnLst/>
              <a:rect l="l" t="t" r="r" b="b"/>
              <a:pathLst>
                <a:path w="538607" h="673100">
                  <a:moveTo>
                    <a:pt x="0" y="0"/>
                  </a:moveTo>
                  <a:lnTo>
                    <a:pt x="538607" y="0"/>
                  </a:lnTo>
                  <a:lnTo>
                    <a:pt x="538607" y="673100"/>
                  </a:lnTo>
                  <a:lnTo>
                    <a:pt x="0" y="673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483" r="8" b="-483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1355824" y="4699099"/>
            <a:ext cx="3520231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User Oversight</a:t>
            </a:r>
            <a:endParaRPr lang="en-US" sz="2750" b="1">
              <a:solidFill>
                <a:srgbClr val="272525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355824" y="5242322"/>
            <a:ext cx="4581079" cy="201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Admin create doctor profile, including doctor approvals and patient account management, ensuring platform integrity.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6539954" y="3207990"/>
            <a:ext cx="5207942" cy="4358134"/>
            <a:chOff x="0" y="0"/>
            <a:chExt cx="6943923" cy="5810845"/>
          </a:xfrm>
        </p:grpSpPr>
        <p:sp>
          <p:nvSpPr>
            <p:cNvPr id="17" name="Freeform 17"/>
            <p:cNvSpPr/>
            <p:nvPr/>
          </p:nvSpPr>
          <p:spPr>
            <a:xfrm>
              <a:off x="6350" y="6350"/>
              <a:ext cx="6931279" cy="5798058"/>
            </a:xfrm>
            <a:custGeom>
              <a:avLst/>
              <a:gdLst/>
              <a:ahLst/>
              <a:cxnLst/>
              <a:rect l="l" t="t" r="r" b="b"/>
              <a:pathLst>
                <a:path w="6931279" h="5798058">
                  <a:moveTo>
                    <a:pt x="0" y="167513"/>
                  </a:moveTo>
                  <a:cubicBezTo>
                    <a:pt x="0" y="75057"/>
                    <a:pt x="75057" y="0"/>
                    <a:pt x="167640" y="0"/>
                  </a:cubicBezTo>
                  <a:lnTo>
                    <a:pt x="6763639" y="0"/>
                  </a:lnTo>
                  <a:cubicBezTo>
                    <a:pt x="6856222" y="0"/>
                    <a:pt x="6931279" y="75057"/>
                    <a:pt x="6931279" y="167513"/>
                  </a:cubicBezTo>
                  <a:lnTo>
                    <a:pt x="6931279" y="5630545"/>
                  </a:lnTo>
                  <a:cubicBezTo>
                    <a:pt x="6931279" y="5723128"/>
                    <a:pt x="6856222" y="5798058"/>
                    <a:pt x="6763639" y="5798058"/>
                  </a:cubicBezTo>
                  <a:lnTo>
                    <a:pt x="167640" y="5798058"/>
                  </a:lnTo>
                  <a:cubicBezTo>
                    <a:pt x="75057" y="5798058"/>
                    <a:pt x="0" y="5723001"/>
                    <a:pt x="0" y="5630545"/>
                  </a:cubicBezTo>
                  <a:close/>
                </a:path>
              </a:pathLst>
            </a:custGeom>
            <a:solidFill>
              <a:srgbClr val="F0D4F7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6943979" cy="5810758"/>
            </a:xfrm>
            <a:custGeom>
              <a:avLst/>
              <a:gdLst/>
              <a:ahLst/>
              <a:cxnLst/>
              <a:rect l="l" t="t" r="r" b="b"/>
              <a:pathLst>
                <a:path w="6943979" h="5810758">
                  <a:moveTo>
                    <a:pt x="0" y="173863"/>
                  </a:moveTo>
                  <a:cubicBezTo>
                    <a:pt x="0" y="77851"/>
                    <a:pt x="77851" y="0"/>
                    <a:pt x="173990" y="0"/>
                  </a:cubicBezTo>
                  <a:lnTo>
                    <a:pt x="6769989" y="0"/>
                  </a:lnTo>
                  <a:lnTo>
                    <a:pt x="6769989" y="6350"/>
                  </a:lnTo>
                  <a:lnTo>
                    <a:pt x="6769989" y="0"/>
                  </a:lnTo>
                  <a:cubicBezTo>
                    <a:pt x="6866128" y="0"/>
                    <a:pt x="6943979" y="77851"/>
                    <a:pt x="6943979" y="173863"/>
                  </a:cubicBezTo>
                  <a:lnTo>
                    <a:pt x="6937629" y="173863"/>
                  </a:lnTo>
                  <a:lnTo>
                    <a:pt x="6943979" y="173863"/>
                  </a:lnTo>
                  <a:lnTo>
                    <a:pt x="6943979" y="5636895"/>
                  </a:lnTo>
                  <a:lnTo>
                    <a:pt x="6937629" y="5636895"/>
                  </a:lnTo>
                  <a:lnTo>
                    <a:pt x="6943979" y="5636895"/>
                  </a:lnTo>
                  <a:cubicBezTo>
                    <a:pt x="6943979" y="5732907"/>
                    <a:pt x="6866128" y="5810758"/>
                    <a:pt x="6769989" y="5810758"/>
                  </a:cubicBezTo>
                  <a:lnTo>
                    <a:pt x="6769989" y="5804408"/>
                  </a:lnTo>
                  <a:lnTo>
                    <a:pt x="6769989" y="5810758"/>
                  </a:lnTo>
                  <a:lnTo>
                    <a:pt x="173990" y="5810758"/>
                  </a:lnTo>
                  <a:lnTo>
                    <a:pt x="173990" y="5804408"/>
                  </a:lnTo>
                  <a:lnTo>
                    <a:pt x="173990" y="5810758"/>
                  </a:lnTo>
                  <a:cubicBezTo>
                    <a:pt x="77851" y="5810758"/>
                    <a:pt x="0" y="5732907"/>
                    <a:pt x="0" y="5636895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5636895"/>
                  </a:lnTo>
                  <a:lnTo>
                    <a:pt x="6350" y="5636895"/>
                  </a:lnTo>
                  <a:lnTo>
                    <a:pt x="12700" y="5636895"/>
                  </a:lnTo>
                  <a:cubicBezTo>
                    <a:pt x="12700" y="5725922"/>
                    <a:pt x="84963" y="5798058"/>
                    <a:pt x="173990" y="5798058"/>
                  </a:cubicBezTo>
                  <a:lnTo>
                    <a:pt x="6769989" y="5798058"/>
                  </a:lnTo>
                  <a:cubicBezTo>
                    <a:pt x="6859016" y="5798058"/>
                    <a:pt x="6931279" y="5725922"/>
                    <a:pt x="6931279" y="5636895"/>
                  </a:cubicBezTo>
                  <a:lnTo>
                    <a:pt x="6931279" y="173863"/>
                  </a:lnTo>
                  <a:cubicBezTo>
                    <a:pt x="6931279" y="84836"/>
                    <a:pt x="6859016" y="12700"/>
                    <a:pt x="6769989" y="12700"/>
                  </a:cubicBezTo>
                  <a:lnTo>
                    <a:pt x="173990" y="12700"/>
                  </a:lnTo>
                  <a:lnTo>
                    <a:pt x="173990" y="6350"/>
                  </a:lnTo>
                  <a:lnTo>
                    <a:pt x="173990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6853386" y="3521422"/>
            <a:ext cx="897582" cy="897583"/>
            <a:chOff x="0" y="0"/>
            <a:chExt cx="1196777" cy="119677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7100144" y="3717726"/>
            <a:ext cx="403920" cy="504825"/>
            <a:chOff x="0" y="0"/>
            <a:chExt cx="538560" cy="673100"/>
          </a:xfrm>
        </p:grpSpPr>
        <p:sp>
          <p:nvSpPr>
            <p:cNvPr id="22" name="Freeform 22" descr="preencoded.png"/>
            <p:cNvSpPr/>
            <p:nvPr/>
          </p:nvSpPr>
          <p:spPr>
            <a:xfrm>
              <a:off x="0" y="0"/>
              <a:ext cx="538607" cy="673100"/>
            </a:xfrm>
            <a:custGeom>
              <a:avLst/>
              <a:gdLst/>
              <a:ahLst/>
              <a:cxnLst/>
              <a:rect l="l" t="t" r="r" b="b"/>
              <a:pathLst>
                <a:path w="538607" h="673100">
                  <a:moveTo>
                    <a:pt x="0" y="0"/>
                  </a:moveTo>
                  <a:lnTo>
                    <a:pt x="538607" y="0"/>
                  </a:lnTo>
                  <a:lnTo>
                    <a:pt x="538607" y="673100"/>
                  </a:lnTo>
                  <a:lnTo>
                    <a:pt x="0" y="673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483" r="8" b="-483"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6853386" y="4699099"/>
            <a:ext cx="4581079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Workflow &amp; Scheduling</a:t>
            </a:r>
            <a:endParaRPr lang="en-US" sz="2750" b="1">
              <a:solidFill>
                <a:srgbClr val="272525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853386" y="5242322"/>
            <a:ext cx="4581079" cy="201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0" dirty="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Manages appointment workflows, resolves scheduling conflicts, and ensures smooth operations for both doctors and patients.</a:t>
            </a:r>
            <a:endParaRPr lang="en-US" sz="2310" dirty="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grpSp>
        <p:nvGrpSpPr>
          <p:cNvPr id="25" name="Group 25"/>
          <p:cNvGrpSpPr/>
          <p:nvPr/>
        </p:nvGrpSpPr>
        <p:grpSpPr>
          <a:xfrm>
            <a:off x="12037516" y="3207990"/>
            <a:ext cx="5208091" cy="4358134"/>
            <a:chOff x="0" y="0"/>
            <a:chExt cx="6944122" cy="5810845"/>
          </a:xfrm>
        </p:grpSpPr>
        <p:sp>
          <p:nvSpPr>
            <p:cNvPr id="26" name="Freeform 26"/>
            <p:cNvSpPr/>
            <p:nvPr/>
          </p:nvSpPr>
          <p:spPr>
            <a:xfrm>
              <a:off x="6350" y="6350"/>
              <a:ext cx="6931406" cy="5798058"/>
            </a:xfrm>
            <a:custGeom>
              <a:avLst/>
              <a:gdLst/>
              <a:ahLst/>
              <a:cxnLst/>
              <a:rect l="l" t="t" r="r" b="b"/>
              <a:pathLst>
                <a:path w="6931406" h="5798058">
                  <a:moveTo>
                    <a:pt x="0" y="167513"/>
                  </a:moveTo>
                  <a:cubicBezTo>
                    <a:pt x="0" y="75057"/>
                    <a:pt x="75057" y="0"/>
                    <a:pt x="167640" y="0"/>
                  </a:cubicBezTo>
                  <a:lnTo>
                    <a:pt x="6763766" y="0"/>
                  </a:lnTo>
                  <a:cubicBezTo>
                    <a:pt x="6856349" y="0"/>
                    <a:pt x="6931406" y="75057"/>
                    <a:pt x="6931406" y="167513"/>
                  </a:cubicBezTo>
                  <a:lnTo>
                    <a:pt x="6931406" y="5630545"/>
                  </a:lnTo>
                  <a:cubicBezTo>
                    <a:pt x="6931406" y="5723128"/>
                    <a:pt x="6856349" y="5798058"/>
                    <a:pt x="6763766" y="5798058"/>
                  </a:cubicBezTo>
                  <a:lnTo>
                    <a:pt x="167640" y="5798058"/>
                  </a:lnTo>
                  <a:cubicBezTo>
                    <a:pt x="75057" y="5798058"/>
                    <a:pt x="0" y="5723001"/>
                    <a:pt x="0" y="5630545"/>
                  </a:cubicBezTo>
                  <a:close/>
                </a:path>
              </a:pathLst>
            </a:custGeom>
            <a:solidFill>
              <a:srgbClr val="F0D4F7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6944106" cy="5810758"/>
            </a:xfrm>
            <a:custGeom>
              <a:avLst/>
              <a:gdLst/>
              <a:ahLst/>
              <a:cxnLst/>
              <a:rect l="l" t="t" r="r" b="b"/>
              <a:pathLst>
                <a:path w="6944106" h="5810758">
                  <a:moveTo>
                    <a:pt x="0" y="173863"/>
                  </a:moveTo>
                  <a:cubicBezTo>
                    <a:pt x="0" y="77851"/>
                    <a:pt x="77851" y="0"/>
                    <a:pt x="173990" y="0"/>
                  </a:cubicBezTo>
                  <a:lnTo>
                    <a:pt x="6770116" y="0"/>
                  </a:lnTo>
                  <a:lnTo>
                    <a:pt x="6770116" y="6350"/>
                  </a:lnTo>
                  <a:lnTo>
                    <a:pt x="6770116" y="0"/>
                  </a:lnTo>
                  <a:cubicBezTo>
                    <a:pt x="6866255" y="0"/>
                    <a:pt x="6944106" y="77851"/>
                    <a:pt x="6944106" y="173863"/>
                  </a:cubicBezTo>
                  <a:lnTo>
                    <a:pt x="6937756" y="173863"/>
                  </a:lnTo>
                  <a:lnTo>
                    <a:pt x="6944106" y="173863"/>
                  </a:lnTo>
                  <a:lnTo>
                    <a:pt x="6944106" y="5636895"/>
                  </a:lnTo>
                  <a:lnTo>
                    <a:pt x="6937756" y="5636895"/>
                  </a:lnTo>
                  <a:lnTo>
                    <a:pt x="6944106" y="5636895"/>
                  </a:lnTo>
                  <a:cubicBezTo>
                    <a:pt x="6944106" y="5732907"/>
                    <a:pt x="6866255" y="5810758"/>
                    <a:pt x="6770116" y="5810758"/>
                  </a:cubicBezTo>
                  <a:lnTo>
                    <a:pt x="6770116" y="5804408"/>
                  </a:lnTo>
                  <a:lnTo>
                    <a:pt x="6770116" y="5810758"/>
                  </a:lnTo>
                  <a:lnTo>
                    <a:pt x="173990" y="5810758"/>
                  </a:lnTo>
                  <a:lnTo>
                    <a:pt x="173990" y="5804408"/>
                  </a:lnTo>
                  <a:lnTo>
                    <a:pt x="173990" y="5810758"/>
                  </a:lnTo>
                  <a:cubicBezTo>
                    <a:pt x="77851" y="5810758"/>
                    <a:pt x="0" y="5732907"/>
                    <a:pt x="0" y="5636895"/>
                  </a:cubicBezTo>
                  <a:lnTo>
                    <a:pt x="0" y="173863"/>
                  </a:lnTo>
                  <a:lnTo>
                    <a:pt x="6350" y="173863"/>
                  </a:lnTo>
                  <a:lnTo>
                    <a:pt x="0" y="173863"/>
                  </a:lnTo>
                  <a:moveTo>
                    <a:pt x="12700" y="173863"/>
                  </a:moveTo>
                  <a:lnTo>
                    <a:pt x="12700" y="5636895"/>
                  </a:lnTo>
                  <a:lnTo>
                    <a:pt x="6350" y="5636895"/>
                  </a:lnTo>
                  <a:lnTo>
                    <a:pt x="12700" y="5636895"/>
                  </a:lnTo>
                  <a:cubicBezTo>
                    <a:pt x="12700" y="5725922"/>
                    <a:pt x="84963" y="5798058"/>
                    <a:pt x="173990" y="5798058"/>
                  </a:cubicBezTo>
                  <a:lnTo>
                    <a:pt x="6770116" y="5798058"/>
                  </a:lnTo>
                  <a:cubicBezTo>
                    <a:pt x="6859143" y="5798058"/>
                    <a:pt x="6931406" y="5725922"/>
                    <a:pt x="6931406" y="5636895"/>
                  </a:cubicBezTo>
                  <a:lnTo>
                    <a:pt x="6931406" y="173863"/>
                  </a:lnTo>
                  <a:cubicBezTo>
                    <a:pt x="6931406" y="84836"/>
                    <a:pt x="6859270" y="12700"/>
                    <a:pt x="6770116" y="12700"/>
                  </a:cubicBezTo>
                  <a:lnTo>
                    <a:pt x="173990" y="12700"/>
                  </a:lnTo>
                  <a:lnTo>
                    <a:pt x="173990" y="6350"/>
                  </a:lnTo>
                  <a:lnTo>
                    <a:pt x="173990" y="12700"/>
                  </a:lnTo>
                  <a:cubicBezTo>
                    <a:pt x="84963" y="12700"/>
                    <a:pt x="12700" y="84836"/>
                    <a:pt x="12700" y="173863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2350949" y="3521422"/>
            <a:ext cx="897582" cy="897583"/>
            <a:chOff x="0" y="0"/>
            <a:chExt cx="1196777" cy="1196777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30" name="Group 30"/>
          <p:cNvGrpSpPr>
            <a:grpSpLocks noChangeAspect="1"/>
          </p:cNvGrpSpPr>
          <p:nvPr/>
        </p:nvGrpSpPr>
        <p:grpSpPr>
          <a:xfrm>
            <a:off x="12597705" y="3717726"/>
            <a:ext cx="403920" cy="504825"/>
            <a:chOff x="0" y="0"/>
            <a:chExt cx="538560" cy="673100"/>
          </a:xfrm>
        </p:grpSpPr>
        <p:sp>
          <p:nvSpPr>
            <p:cNvPr id="31" name="Freeform 31" descr="preencoded.png"/>
            <p:cNvSpPr/>
            <p:nvPr/>
          </p:nvSpPr>
          <p:spPr>
            <a:xfrm>
              <a:off x="0" y="0"/>
              <a:ext cx="538607" cy="673100"/>
            </a:xfrm>
            <a:custGeom>
              <a:avLst/>
              <a:gdLst/>
              <a:ahLst/>
              <a:cxnLst/>
              <a:rect l="l" t="t" r="r" b="b"/>
              <a:pathLst>
                <a:path w="538607" h="673100">
                  <a:moveTo>
                    <a:pt x="0" y="0"/>
                  </a:moveTo>
                  <a:lnTo>
                    <a:pt x="538607" y="0"/>
                  </a:lnTo>
                  <a:lnTo>
                    <a:pt x="538607" y="673100"/>
                  </a:lnTo>
                  <a:lnTo>
                    <a:pt x="0" y="673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483" r="8" b="-483"/>
              </a:stretch>
            </a:blipFill>
          </p:spPr>
        </p:sp>
      </p:grpSp>
      <p:sp>
        <p:nvSpPr>
          <p:cNvPr id="32" name="TextBox 32"/>
          <p:cNvSpPr txBox="1"/>
          <p:nvPr/>
        </p:nvSpPr>
        <p:spPr>
          <a:xfrm>
            <a:off x="12350949" y="4699099"/>
            <a:ext cx="3678436" cy="458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Monitoring &amp; Reports</a:t>
            </a:r>
            <a:endParaRPr lang="en-US" sz="2750" b="1">
              <a:solidFill>
                <a:srgbClr val="272525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2350949" y="5242322"/>
            <a:ext cx="4581227" cy="201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0" dirty="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Monitors system usage, generates performance reports, and gains insights for continuous platform improvement and efficiency.</a:t>
            </a:r>
            <a:endParaRPr lang="en-US" sz="2310" dirty="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047155" y="7802612"/>
            <a:ext cx="16193690" cy="574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0" dirty="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The admin panel is the central control hub, ensuring </a:t>
            </a:r>
            <a:r>
              <a:rPr lang="en-US" sz="2310" dirty="0" err="1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DocMeet</a:t>
            </a:r>
            <a:r>
              <a:rPr lang="en-US" sz="2310" dirty="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 operates efficiently and securely for all users.</a:t>
            </a:r>
            <a:endParaRPr lang="en-US" sz="2310" dirty="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47155" y="1083617"/>
            <a:ext cx="14521901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1">
                <a:solidFill>
                  <a:srgbClr val="000000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MERN Stack Development: Methodology and Tools</a:t>
            </a:r>
            <a:endParaRPr lang="en-US" sz="4375" b="1">
              <a:solidFill>
                <a:srgbClr val="000000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047155" y="2863454"/>
            <a:ext cx="5198417" cy="5017294"/>
            <a:chOff x="0" y="0"/>
            <a:chExt cx="6931223" cy="668972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931279" cy="6689725"/>
            </a:xfrm>
            <a:custGeom>
              <a:avLst/>
              <a:gdLst/>
              <a:ahLst/>
              <a:cxnLst/>
              <a:rect l="l" t="t" r="r" b="b"/>
              <a:pathLst>
                <a:path w="6931279" h="6689725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6687439" y="0"/>
                  </a:lnTo>
                  <a:cubicBezTo>
                    <a:pt x="6822059" y="0"/>
                    <a:pt x="6931279" y="109220"/>
                    <a:pt x="6931279" y="243840"/>
                  </a:cubicBezTo>
                  <a:lnTo>
                    <a:pt x="6931279" y="6445885"/>
                  </a:lnTo>
                  <a:cubicBezTo>
                    <a:pt x="6931279" y="6580505"/>
                    <a:pt x="6822059" y="6689725"/>
                    <a:pt x="6687439" y="6689725"/>
                  </a:cubicBezTo>
                  <a:lnTo>
                    <a:pt x="243840" y="6689725"/>
                  </a:lnTo>
                  <a:cubicBezTo>
                    <a:pt x="109220" y="6689725"/>
                    <a:pt x="0" y="6580505"/>
                    <a:pt x="0" y="6445885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47155" y="2825354"/>
            <a:ext cx="5198417" cy="152400"/>
            <a:chOff x="0" y="0"/>
            <a:chExt cx="6931223" cy="2032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931279" cy="203200"/>
            </a:xfrm>
            <a:custGeom>
              <a:avLst/>
              <a:gdLst/>
              <a:ahLst/>
              <a:cxnLst/>
              <a:rect l="l" t="t" r="r" b="b"/>
              <a:pathLst>
                <a:path w="6931279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6829679" y="0"/>
                  </a:lnTo>
                  <a:cubicBezTo>
                    <a:pt x="6885813" y="0"/>
                    <a:pt x="6931279" y="45466"/>
                    <a:pt x="6931279" y="101600"/>
                  </a:cubicBezTo>
                  <a:cubicBezTo>
                    <a:pt x="6931279" y="157734"/>
                    <a:pt x="6885813" y="203200"/>
                    <a:pt x="6829679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3197498" y="2414736"/>
            <a:ext cx="897583" cy="897583"/>
            <a:chOff x="0" y="0"/>
            <a:chExt cx="1196777" cy="119677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3466728" y="2639169"/>
            <a:ext cx="358974" cy="448716"/>
            <a:chOff x="0" y="0"/>
            <a:chExt cx="478632" cy="598288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478663" cy="598297"/>
            </a:xfrm>
            <a:custGeom>
              <a:avLst/>
              <a:gdLst/>
              <a:ahLst/>
              <a:cxnLst/>
              <a:rect l="l" t="t" r="r" b="b"/>
              <a:pathLst>
                <a:path w="478663" h="598297">
                  <a:moveTo>
                    <a:pt x="0" y="0"/>
                  </a:moveTo>
                  <a:lnTo>
                    <a:pt x="478663" y="0"/>
                  </a:lnTo>
                  <a:lnTo>
                    <a:pt x="478663" y="598297"/>
                  </a:lnTo>
                  <a:lnTo>
                    <a:pt x="0" y="598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531" r="-525" b="1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1384399" y="3592414"/>
            <a:ext cx="4683935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MERN Stack Methodology</a:t>
            </a:r>
            <a:endParaRPr lang="en-US" sz="2750" b="1">
              <a:solidFill>
                <a:srgbClr val="272525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384399" y="4135636"/>
            <a:ext cx="4523929" cy="248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Utilizing the MERN stack (MongoDB, Express.js, React.js, Node.js) for a robust, full-stack JavaScript development approach, enabling end-to-end efficiency.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6544716" y="2863454"/>
            <a:ext cx="5198417" cy="5017294"/>
            <a:chOff x="0" y="0"/>
            <a:chExt cx="6931223" cy="668972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931279" cy="6689725"/>
            </a:xfrm>
            <a:custGeom>
              <a:avLst/>
              <a:gdLst/>
              <a:ahLst/>
              <a:cxnLst/>
              <a:rect l="l" t="t" r="r" b="b"/>
              <a:pathLst>
                <a:path w="6931279" h="6689725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6687439" y="0"/>
                  </a:lnTo>
                  <a:cubicBezTo>
                    <a:pt x="6822059" y="0"/>
                    <a:pt x="6931279" y="109220"/>
                    <a:pt x="6931279" y="243840"/>
                  </a:cubicBezTo>
                  <a:lnTo>
                    <a:pt x="6931279" y="6445885"/>
                  </a:lnTo>
                  <a:cubicBezTo>
                    <a:pt x="6931279" y="6580505"/>
                    <a:pt x="6822059" y="6689725"/>
                    <a:pt x="6687439" y="6689725"/>
                  </a:cubicBezTo>
                  <a:lnTo>
                    <a:pt x="243840" y="6689725"/>
                  </a:lnTo>
                  <a:cubicBezTo>
                    <a:pt x="109220" y="6689725"/>
                    <a:pt x="0" y="6580505"/>
                    <a:pt x="0" y="6445885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6544716" y="2825354"/>
            <a:ext cx="5198417" cy="152400"/>
            <a:chOff x="0" y="0"/>
            <a:chExt cx="6931223" cy="2032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931279" cy="203200"/>
            </a:xfrm>
            <a:custGeom>
              <a:avLst/>
              <a:gdLst/>
              <a:ahLst/>
              <a:cxnLst/>
              <a:rect l="l" t="t" r="r" b="b"/>
              <a:pathLst>
                <a:path w="6931279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6829679" y="0"/>
                  </a:lnTo>
                  <a:cubicBezTo>
                    <a:pt x="6885813" y="0"/>
                    <a:pt x="6931279" y="45466"/>
                    <a:pt x="6931279" y="101600"/>
                  </a:cubicBezTo>
                  <a:cubicBezTo>
                    <a:pt x="6931279" y="157734"/>
                    <a:pt x="6885813" y="203200"/>
                    <a:pt x="6829679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8695060" y="2414736"/>
            <a:ext cx="897582" cy="897583"/>
            <a:chOff x="0" y="0"/>
            <a:chExt cx="1196777" cy="119677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8964290" y="2639169"/>
            <a:ext cx="358974" cy="448716"/>
            <a:chOff x="0" y="0"/>
            <a:chExt cx="478632" cy="598288"/>
          </a:xfrm>
        </p:grpSpPr>
        <p:sp>
          <p:nvSpPr>
            <p:cNvPr id="24" name="Freeform 24" descr="preencoded.png"/>
            <p:cNvSpPr/>
            <p:nvPr/>
          </p:nvSpPr>
          <p:spPr>
            <a:xfrm>
              <a:off x="0" y="0"/>
              <a:ext cx="478663" cy="598297"/>
            </a:xfrm>
            <a:custGeom>
              <a:avLst/>
              <a:gdLst/>
              <a:ahLst/>
              <a:cxnLst/>
              <a:rect l="l" t="t" r="r" b="b"/>
              <a:pathLst>
                <a:path w="478663" h="598297">
                  <a:moveTo>
                    <a:pt x="0" y="0"/>
                  </a:moveTo>
                  <a:lnTo>
                    <a:pt x="478663" y="0"/>
                  </a:lnTo>
                  <a:lnTo>
                    <a:pt x="478663" y="598297"/>
                  </a:lnTo>
                  <a:lnTo>
                    <a:pt x="0" y="598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531" r="-525" b="1"/>
              </a:stretch>
            </a:blipFill>
          </p:spPr>
        </p:sp>
      </p:grpSp>
      <p:sp>
        <p:nvSpPr>
          <p:cNvPr id="25" name="TextBox 25"/>
          <p:cNvSpPr txBox="1"/>
          <p:nvPr/>
        </p:nvSpPr>
        <p:spPr>
          <a:xfrm>
            <a:off x="6881961" y="3592414"/>
            <a:ext cx="4690457" cy="430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Backend &amp; Database Tools</a:t>
            </a:r>
            <a:endParaRPr lang="en-US" sz="2750" b="1">
              <a:solidFill>
                <a:srgbClr val="272525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6881961" y="4135636"/>
            <a:ext cx="4523929" cy="248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Node.js with Express.js for scalable server-side logic and RESTful APIs, coupled with MongoDB as a flexible NoSQL database for efficient data management.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grpSp>
        <p:nvGrpSpPr>
          <p:cNvPr id="27" name="Group 27"/>
          <p:cNvGrpSpPr/>
          <p:nvPr/>
        </p:nvGrpSpPr>
        <p:grpSpPr>
          <a:xfrm>
            <a:off x="12042279" y="2863454"/>
            <a:ext cx="5198566" cy="5017294"/>
            <a:chOff x="0" y="0"/>
            <a:chExt cx="6931422" cy="668972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6931406" cy="6689725"/>
            </a:xfrm>
            <a:custGeom>
              <a:avLst/>
              <a:gdLst/>
              <a:ahLst/>
              <a:cxnLst/>
              <a:rect l="l" t="t" r="r" b="b"/>
              <a:pathLst>
                <a:path w="6931406" h="6689725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lnTo>
                    <a:pt x="6687566" y="0"/>
                  </a:lnTo>
                  <a:cubicBezTo>
                    <a:pt x="6822186" y="0"/>
                    <a:pt x="6931406" y="109220"/>
                    <a:pt x="6931406" y="243840"/>
                  </a:cubicBezTo>
                  <a:lnTo>
                    <a:pt x="6931406" y="6445885"/>
                  </a:lnTo>
                  <a:cubicBezTo>
                    <a:pt x="6931406" y="6580505"/>
                    <a:pt x="6822186" y="6689725"/>
                    <a:pt x="6687566" y="6689725"/>
                  </a:cubicBezTo>
                  <a:lnTo>
                    <a:pt x="243840" y="6689725"/>
                  </a:lnTo>
                  <a:cubicBezTo>
                    <a:pt x="109220" y="6689725"/>
                    <a:pt x="0" y="6580505"/>
                    <a:pt x="0" y="6445885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12042279" y="2825354"/>
            <a:ext cx="5198566" cy="152400"/>
            <a:chOff x="0" y="0"/>
            <a:chExt cx="6931422" cy="2032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6931406" cy="203200"/>
            </a:xfrm>
            <a:custGeom>
              <a:avLst/>
              <a:gdLst/>
              <a:ahLst/>
              <a:cxnLst/>
              <a:rect l="l" t="t" r="r" b="b"/>
              <a:pathLst>
                <a:path w="6931406" h="203200">
                  <a:moveTo>
                    <a:pt x="0" y="101600"/>
                  </a:moveTo>
                  <a:cubicBezTo>
                    <a:pt x="0" y="45466"/>
                    <a:pt x="45466" y="0"/>
                    <a:pt x="101600" y="0"/>
                  </a:cubicBezTo>
                  <a:lnTo>
                    <a:pt x="6829806" y="0"/>
                  </a:lnTo>
                  <a:cubicBezTo>
                    <a:pt x="6885940" y="0"/>
                    <a:pt x="6931406" y="45466"/>
                    <a:pt x="6931406" y="101600"/>
                  </a:cubicBezTo>
                  <a:cubicBezTo>
                    <a:pt x="6931406" y="157734"/>
                    <a:pt x="6885940" y="203200"/>
                    <a:pt x="6829806" y="203200"/>
                  </a:cubicBezTo>
                  <a:lnTo>
                    <a:pt x="101600" y="203200"/>
                  </a:lnTo>
                  <a:cubicBezTo>
                    <a:pt x="45466" y="203200"/>
                    <a:pt x="0" y="157734"/>
                    <a:pt x="0" y="101600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4192771" y="2414736"/>
            <a:ext cx="897582" cy="897583"/>
            <a:chOff x="0" y="0"/>
            <a:chExt cx="1196777" cy="1196777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196721" cy="1196721"/>
            </a:xfrm>
            <a:custGeom>
              <a:avLst/>
              <a:gdLst/>
              <a:ahLst/>
              <a:cxnLst/>
              <a:rect l="l" t="t" r="r" b="b"/>
              <a:pathLst>
                <a:path w="1196721" h="1196721">
                  <a:moveTo>
                    <a:pt x="0" y="598424"/>
                  </a:moveTo>
                  <a:cubicBezTo>
                    <a:pt x="0" y="267970"/>
                    <a:pt x="267970" y="0"/>
                    <a:pt x="598424" y="0"/>
                  </a:cubicBezTo>
                  <a:cubicBezTo>
                    <a:pt x="928878" y="0"/>
                    <a:pt x="1196721" y="267970"/>
                    <a:pt x="1196721" y="598424"/>
                  </a:cubicBezTo>
                  <a:cubicBezTo>
                    <a:pt x="1196721" y="928878"/>
                    <a:pt x="928878" y="1196721"/>
                    <a:pt x="598424" y="1196721"/>
                  </a:cubicBezTo>
                  <a:cubicBezTo>
                    <a:pt x="267970" y="1196721"/>
                    <a:pt x="0" y="928878"/>
                    <a:pt x="0" y="598424"/>
                  </a:cubicBezTo>
                  <a:close/>
                </a:path>
              </a:pathLst>
            </a:custGeom>
            <a:solidFill>
              <a:srgbClr val="BE49DF"/>
            </a:solidFill>
          </p:spPr>
        </p:sp>
      </p:grpSp>
      <p:grpSp>
        <p:nvGrpSpPr>
          <p:cNvPr id="33" name="Group 33"/>
          <p:cNvGrpSpPr>
            <a:grpSpLocks noChangeAspect="1"/>
          </p:cNvGrpSpPr>
          <p:nvPr/>
        </p:nvGrpSpPr>
        <p:grpSpPr>
          <a:xfrm>
            <a:off x="14462001" y="2639169"/>
            <a:ext cx="358974" cy="448716"/>
            <a:chOff x="0" y="0"/>
            <a:chExt cx="478632" cy="598288"/>
          </a:xfrm>
        </p:grpSpPr>
        <p:sp>
          <p:nvSpPr>
            <p:cNvPr id="34" name="Freeform 34" descr="preencoded.png"/>
            <p:cNvSpPr/>
            <p:nvPr/>
          </p:nvSpPr>
          <p:spPr>
            <a:xfrm>
              <a:off x="0" y="0"/>
              <a:ext cx="478663" cy="598297"/>
            </a:xfrm>
            <a:custGeom>
              <a:avLst/>
              <a:gdLst/>
              <a:ahLst/>
              <a:cxnLst/>
              <a:rect l="l" t="t" r="r" b="b"/>
              <a:pathLst>
                <a:path w="478663" h="598297">
                  <a:moveTo>
                    <a:pt x="0" y="0"/>
                  </a:moveTo>
                  <a:lnTo>
                    <a:pt x="478663" y="0"/>
                  </a:lnTo>
                  <a:lnTo>
                    <a:pt x="478663" y="598297"/>
                  </a:lnTo>
                  <a:lnTo>
                    <a:pt x="0" y="598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31" r="-525" b="1"/>
              </a:stretch>
            </a:blipFill>
          </p:spPr>
        </p:sp>
      </p:grpSp>
      <p:sp>
        <p:nvSpPr>
          <p:cNvPr id="35" name="TextBox 35"/>
          <p:cNvSpPr txBox="1"/>
          <p:nvPr/>
        </p:nvSpPr>
        <p:spPr>
          <a:xfrm>
            <a:off x="12379524" y="3592414"/>
            <a:ext cx="4524077" cy="898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750" b="1">
                <a:solidFill>
                  <a:srgbClr val="272525"/>
                </a:solidFill>
                <a:latin typeface="Source Han Sans JP Bold" panose="020B0800000000000000" charset="-122"/>
                <a:ea typeface="Source Han Sans JP Bold" panose="020B0800000000000000" charset="-122"/>
                <a:cs typeface="Source Han Sans JP Bold" panose="020B0800000000000000" charset="-122"/>
                <a:sym typeface="Source Han Sans JP Bold" panose="020B0800000000000000" charset="-122"/>
              </a:rPr>
              <a:t>Frontend &amp; Development Tools</a:t>
            </a:r>
            <a:endParaRPr lang="en-US" sz="2750" b="1">
              <a:solidFill>
                <a:srgbClr val="272525"/>
              </a:solidFill>
              <a:latin typeface="Source Han Sans JP Bold" panose="020B0800000000000000" charset="-122"/>
              <a:ea typeface="Source Han Sans JP Bold" panose="020B0800000000000000" charset="-122"/>
              <a:cs typeface="Source Han Sans JP Bold" panose="020B0800000000000000" charset="-122"/>
              <a:sym typeface="Source Han Sans JP Bold" panose="020B0800000000000000" charset="-122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2379524" y="4575572"/>
            <a:ext cx="4524077" cy="2967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React.js for building dynamic and responsive user interfaces, complemented by modern development tools  VS Code for streamlined workflows.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047155" y="8121998"/>
            <a:ext cx="16193690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0">
                <a:solidFill>
                  <a:srgbClr val="272525"/>
                </a:solidFill>
                <a:latin typeface="Source Han Sans JP" panose="020B0400000000000000" charset="-122"/>
                <a:ea typeface="Source Han Sans JP" panose="020B0400000000000000" charset="-122"/>
                <a:cs typeface="Source Han Sans JP" panose="020B0400000000000000" charset="-122"/>
                <a:sym typeface="Source Han Sans JP" panose="020B0400000000000000" charset="-122"/>
              </a:rPr>
              <a:t>Our project development prioritizes modularity, scalability, and maintainability, ensuring a high-quality and future-proof application.</a:t>
            </a:r>
            <a:endParaRPr lang="en-US" sz="2310">
              <a:solidFill>
                <a:srgbClr val="272525"/>
              </a:solidFill>
              <a:latin typeface="Source Han Sans JP" panose="020B0400000000000000" charset="-122"/>
              <a:ea typeface="Source Han Sans JP" panose="020B0400000000000000" charset="-122"/>
              <a:cs typeface="Source Han Sans JP" panose="020B0400000000000000" charset="-122"/>
              <a:sym typeface="Source Han Sans JP" panose="020B0400000000000000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2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55225" y="1044222"/>
            <a:ext cx="18132775" cy="9066388"/>
            <a:chOff x="0" y="0"/>
            <a:chExt cx="24177033" cy="1208851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176989" cy="12088495"/>
            </a:xfrm>
            <a:custGeom>
              <a:avLst/>
              <a:gdLst/>
              <a:ahLst/>
              <a:cxnLst/>
              <a:rect l="l" t="t" r="r" b="b"/>
              <a:pathLst>
                <a:path w="24176989" h="12088495">
                  <a:moveTo>
                    <a:pt x="0" y="0"/>
                  </a:moveTo>
                  <a:lnTo>
                    <a:pt x="24176989" y="0"/>
                  </a:lnTo>
                  <a:lnTo>
                    <a:pt x="24176989" y="12088495"/>
                  </a:lnTo>
                  <a:lnTo>
                    <a:pt x="0" y="120884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3420</Words>
  <Application>WPS Presentation</Application>
  <PresentationFormat>Custom</PresentationFormat>
  <Paragraphs>131</Paragraphs>
  <Slides>10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Arial</vt:lpstr>
      <vt:lpstr>SimSun</vt:lpstr>
      <vt:lpstr>Wingdings</vt:lpstr>
      <vt:lpstr>Times New Roman Bold</vt:lpstr>
      <vt:lpstr>Times New Roman</vt:lpstr>
      <vt:lpstr>Source Han Sans JP Bold</vt:lpstr>
      <vt:lpstr>Source Han Sans JP</vt:lpstr>
      <vt:lpstr>Arial</vt:lpstr>
      <vt:lpstr>Times New Roman Bold Italics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DocMeet-ppt.pptx</dc:title>
  <dc:creator/>
  <cp:lastModifiedBy>Ashwani kumar Katiyar</cp:lastModifiedBy>
  <cp:revision>3</cp:revision>
  <dcterms:created xsi:type="dcterms:W3CDTF">2006-08-16T00:00:00Z</dcterms:created>
  <dcterms:modified xsi:type="dcterms:W3CDTF">2025-10-13T04:08:04Z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5B8AEA178A08454AAB186FF36D81481B_12</vt:lpwstr>
  </property>
  <property fmtid="{D5CDD505-2E9C-101B-9397-08002B2CF9AE}" pid="3" name="KSOProductBuildVer">
    <vt:lpwstr>1033-12.2.0.21931</vt:lpwstr>
  </property>
</Properties>
</file>

<file path=docProps/thumbnail.jpeg>
</file>